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377" r:id="rId3"/>
    <p:sldId id="321" r:id="rId4"/>
    <p:sldId id="382" r:id="rId5"/>
    <p:sldId id="383" r:id="rId6"/>
    <p:sldId id="384" r:id="rId7"/>
    <p:sldId id="378" r:id="rId8"/>
    <p:sldId id="276" r:id="rId9"/>
    <p:sldId id="25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83F4D-D81F-4F7A-AD4C-0839E2751D6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单击此处编辑母版文本样式</a:t>
            </a:r>
          </a:p>
          <a:p>
            <a:pPr lvl="1"/>
            <a:r>
              <a:rPr lang="zh-TW" altLang="en-US"/>
              <a:t>二级</a:t>
            </a:r>
          </a:p>
          <a:p>
            <a:pPr lvl="2"/>
            <a:r>
              <a:rPr lang="zh-TW" altLang="en-US"/>
              <a:t>三级</a:t>
            </a:r>
          </a:p>
          <a:p>
            <a:pPr lvl="3"/>
            <a:r>
              <a:rPr lang="zh-TW" altLang="en-US"/>
              <a:t>四级</a:t>
            </a:r>
          </a:p>
          <a:p>
            <a:pPr lvl="4"/>
            <a:r>
              <a:rPr lang="zh-TW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26C4A-1DBD-4BC8-8281-DB3E05A03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有多种推导方式 比较容易理解的是基于   加性模型   来  最小化   指数损失函数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样本分布的更新公式 见书本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样本分布的更新公式 见书本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A5320-0E8A-4A5A-B92A-BA2331ACB8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020E-FE6E-49FB-A562-AD6F260BEF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2.tiff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tiff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0.tif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tiff"/><Relationship Id="rId5" Type="http://schemas.openxmlformats.org/officeDocument/2006/relationships/tags" Target="../tags/tag39.xml"/><Relationship Id="rId10" Type="http://schemas.openxmlformats.org/officeDocument/2006/relationships/image" Target="../media/image8.tiff"/><Relationship Id="rId4" Type="http://schemas.openxmlformats.org/officeDocument/2006/relationships/tags" Target="../tags/tag38.xml"/><Relationship Id="rId9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实验：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Adaboost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7270" y="834390"/>
            <a:ext cx="10758805" cy="2040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Boosting是一族可将弱学习器提升为强学习器的算法。这族算法的工作机制类似: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先从初始训练集训练出一个基学习器,再根据基学习器的表现对训练样本分布进行调整，使得先前基学习器做错的训练样本在后续受到更多关注，然后基于调整后的样本分布来训练下一个基学习器;如此重复进行,直至基学习器数目达到事先指定的值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，最终将这T个基学习器进行加权结合.</a:t>
            </a:r>
          </a:p>
          <a:p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20265" y="2889250"/>
            <a:ext cx="7732395" cy="38563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5745" y="271780"/>
            <a:ext cx="39522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Boosting</a:t>
            </a:r>
            <a:r>
              <a:rPr lang="zh-CN" altLang="en-US" sz="3200" dirty="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– </a:t>
            </a:r>
            <a:r>
              <a:rPr lang="en-US" altLang="zh-CN" sz="3200" dirty="0" err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AdaBoost</a:t>
            </a:r>
            <a:endParaRPr lang="zh-CN" altLang="en-US" sz="3200" dirty="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 flipV="1">
            <a:off x="4532630" y="4401820"/>
            <a:ext cx="1964055" cy="6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 flipV="1">
            <a:off x="2120265" y="5981700"/>
            <a:ext cx="2220595" cy="14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4678680" y="3669030"/>
            <a:ext cx="1358265" cy="5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446396" y="5433695"/>
            <a:ext cx="1478188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华文中宋" panose="02010600040101010101" charset="-122"/>
                <a:ea typeface="华文中宋" panose="02010600040101010101" charset="-122"/>
              </a:rPr>
              <a:t>基学习器的权重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090920" y="4932680"/>
            <a:ext cx="244475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7"/>
            </p:custDataLst>
          </p:nvPr>
        </p:nvCxnSpPr>
        <p:spPr>
          <a:xfrm>
            <a:off x="6209665" y="5234940"/>
            <a:ext cx="0" cy="2171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6165850" y="3674110"/>
            <a:ext cx="1358265" cy="5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 flipV="1">
            <a:off x="6534150" y="6469380"/>
            <a:ext cx="669290" cy="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6120" y="365125"/>
            <a:ext cx="7846695" cy="1325880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Boosting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– 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AdaBoost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4890" y="1496060"/>
            <a:ext cx="6961505" cy="499872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3213735" y="1989455"/>
            <a:ext cx="1421130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340350" y="2022475"/>
            <a:ext cx="2709545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前面讲过的任意的机器学习算法</a:t>
            </a:r>
          </a:p>
        </p:txBody>
      </p:sp>
      <p:cxnSp>
        <p:nvCxnSpPr>
          <p:cNvPr id="15" name="直接箭头连接符 14"/>
          <p:cNvCxnSpPr/>
          <p:nvPr>
            <p:custDataLst>
              <p:tags r:id="rId3"/>
            </p:custDataLst>
          </p:nvPr>
        </p:nvCxnSpPr>
        <p:spPr>
          <a:xfrm flipV="1">
            <a:off x="4650105" y="2157095"/>
            <a:ext cx="690245" cy="165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787015" y="2850515"/>
            <a:ext cx="1530985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 flipV="1">
            <a:off x="4318000" y="2993390"/>
            <a:ext cx="690245" cy="165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008245" y="2883535"/>
            <a:ext cx="5262245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初始化样本分布，均匀分布（每个训练样本在损失函数上的权重）</a:t>
            </a:r>
          </a:p>
        </p:txBody>
      </p:sp>
      <p:cxnSp>
        <p:nvCxnSpPr>
          <p:cNvPr id="9" name="直接箭头连接符 8"/>
          <p:cNvCxnSpPr>
            <a:endCxn id="12" idx="3"/>
          </p:cNvCxnSpPr>
          <p:nvPr>
            <p:custDataLst>
              <p:tags r:id="rId7"/>
            </p:custDataLst>
          </p:nvPr>
        </p:nvCxnSpPr>
        <p:spPr>
          <a:xfrm flipH="1" flipV="1">
            <a:off x="2374265" y="3265805"/>
            <a:ext cx="443230" cy="190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4925" y="2998470"/>
            <a:ext cx="2339340" cy="534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每次循环得到一个基学习器，共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T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个基学习器。</a:t>
            </a:r>
          </a:p>
        </p:txBody>
      </p:sp>
      <p:cxnSp>
        <p:nvCxnSpPr>
          <p:cNvPr id="13" name="直接箭头连接符 12"/>
          <p:cNvCxnSpPr/>
          <p:nvPr>
            <p:custDataLst>
              <p:tags r:id="rId9"/>
            </p:custDataLst>
          </p:nvPr>
        </p:nvCxnSpPr>
        <p:spPr>
          <a:xfrm flipV="1">
            <a:off x="4634865" y="3590290"/>
            <a:ext cx="339090" cy="3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4949190" y="3429000"/>
            <a:ext cx="2886075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得到当前样本分布下的基学习器</a:t>
            </a: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075045" y="3744595"/>
            <a:ext cx="3415665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得到当前算法在当前样本分布下的错误率</a:t>
            </a:r>
          </a:p>
        </p:txBody>
      </p:sp>
      <p:cxnSp>
        <p:nvCxnSpPr>
          <p:cNvPr id="17" name="直接箭头连接符 16"/>
          <p:cNvCxnSpPr/>
          <p:nvPr>
            <p:custDataLst>
              <p:tags r:id="rId12"/>
            </p:custDataLst>
          </p:nvPr>
        </p:nvCxnSpPr>
        <p:spPr>
          <a:xfrm flipV="1">
            <a:off x="5735955" y="3877310"/>
            <a:ext cx="339090" cy="3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314825" y="3744595"/>
            <a:ext cx="1421130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19" name="直接箭头连接符 18"/>
          <p:cNvCxnSpPr/>
          <p:nvPr>
            <p:custDataLst>
              <p:tags r:id="rId14"/>
            </p:custDataLst>
          </p:nvPr>
        </p:nvCxnSpPr>
        <p:spPr>
          <a:xfrm flipV="1">
            <a:off x="4826000" y="4495165"/>
            <a:ext cx="339090" cy="3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5"/>
            </p:custDataLst>
          </p:nvPr>
        </p:nvCxnSpPr>
        <p:spPr>
          <a:xfrm flipV="1">
            <a:off x="8253730" y="5061585"/>
            <a:ext cx="339090" cy="3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5165090" y="4345305"/>
            <a:ext cx="2320290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华文中宋" panose="02010600040101010101" charset="-122"/>
                <a:ea typeface="华文中宋" panose="02010600040101010101" charset="-122"/>
              </a:rPr>
              <a:t>调整当前基学习器的权重</a:t>
            </a: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92820" y="4928870"/>
            <a:ext cx="1437640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调整样本的权重</a:t>
            </a:r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4432300" y="5010785"/>
            <a:ext cx="217805" cy="250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944245" y="5196205"/>
            <a:ext cx="2978785" cy="328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规范化因子，确保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Dt+1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是一个分布</a:t>
            </a:r>
          </a:p>
        </p:txBody>
      </p:sp>
      <p:cxnSp>
        <p:nvCxnSpPr>
          <p:cNvPr id="26" name="直接箭头连接符 25"/>
          <p:cNvCxnSpPr/>
          <p:nvPr>
            <p:custDataLst>
              <p:tags r:id="rId20"/>
            </p:custDataLst>
          </p:nvPr>
        </p:nvCxnSpPr>
        <p:spPr>
          <a:xfrm flipH="1">
            <a:off x="3928745" y="5207635"/>
            <a:ext cx="503555" cy="679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F4DD405-25B7-9A0D-CEE8-5C2A7796AC37}"/>
              </a:ext>
            </a:extLst>
          </p:cNvPr>
          <p:cNvSpPr txBox="1"/>
          <p:nvPr/>
        </p:nvSpPr>
        <p:spPr>
          <a:xfrm>
            <a:off x="148744" y="4774981"/>
            <a:ext cx="1482571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样本分布的调整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C573B6-F7EC-1872-AB89-1105F5D06AA8}"/>
              </a:ext>
            </a:extLst>
          </p:cNvPr>
          <p:cNvCxnSpPr>
            <a:cxnSpLocks/>
            <a:stCxn id="8" idx="3"/>
          </p:cNvCxnSpPr>
          <p:nvPr>
            <p:custDataLst>
              <p:tags r:id="rId21"/>
            </p:custDataLst>
          </p:nvPr>
        </p:nvCxnSpPr>
        <p:spPr>
          <a:xfrm>
            <a:off x="1631315" y="4928870"/>
            <a:ext cx="881066" cy="400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DB7086D-1888-9961-F09D-98BEB7CCFCFD}"/>
              </a:ext>
            </a:extLst>
          </p:cNvPr>
          <p:cNvSpPr txBox="1"/>
          <p:nvPr/>
        </p:nvSpPr>
        <p:spPr>
          <a:xfrm>
            <a:off x="7755890" y="4085470"/>
            <a:ext cx="2831976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集成学习的基学习器应“好而不同”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8490F55-BD61-81DB-D225-CE0CCB3860C6}"/>
              </a:ext>
            </a:extLst>
          </p:cNvPr>
          <p:cNvCxnSpPr>
            <a:cxnSpLocks/>
            <a:endCxn id="24" idx="1"/>
          </p:cNvCxnSpPr>
          <p:nvPr>
            <p:custDataLst>
              <p:tags r:id="rId22"/>
            </p:custDataLst>
          </p:nvPr>
        </p:nvCxnSpPr>
        <p:spPr>
          <a:xfrm>
            <a:off x="5543353" y="4203410"/>
            <a:ext cx="2212537" cy="359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Boosting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– AdaBoost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指数损失函数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4"/>
              <p:cNvSpPr txBox="1"/>
              <p:nvPr/>
            </p:nvSpPr>
            <p:spPr>
              <a:xfrm>
                <a:off x="1666240" y="1425288"/>
                <a:ext cx="8616950" cy="5754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4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能令指数损失函数最小化，则上式</a:t>
                </a:r>
                <a:r>
                  <a:rPr lang="zh-CN" altLang="en-US" b="1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𝑯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的偏导值为</a:t>
                </a:r>
                <a:r>
                  <a:rPr lang="en-US" altLang="zh-CN" b="1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0</a:t>
                </a: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，即</a:t>
                </a:r>
                <a:endParaRPr lang="en-US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endParaRPr>
              </a:p>
            </p:txBody>
          </p:sp>
        </mc:Choice>
        <mc:Fallback xmlns="">
          <p:sp>
            <p:nvSpPr>
              <p:cNvPr id="13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1425288"/>
                <a:ext cx="8616950" cy="575423"/>
              </a:xfrm>
              <a:prstGeom prst="rect">
                <a:avLst/>
              </a:prstGeom>
              <a:blipFill>
                <a:blip r:embed="rId5"/>
                <a:stretch>
                  <a:fillRect l="-919" t="-1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483" y="1874500"/>
            <a:ext cx="5843567" cy="7099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822" y="2529135"/>
            <a:ext cx="2828966" cy="6911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163" y="3486115"/>
            <a:ext cx="5210299" cy="204146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403090" y="6087724"/>
            <a:ext cx="2170430" cy="321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华文中宋" panose="02010600040101010101" charset="-122"/>
                <a:ea typeface="华文中宋" panose="02010600040101010101" charset="-122"/>
              </a:rPr>
              <a:t>说明了损失函数的正确性</a:t>
            </a:r>
          </a:p>
        </p:txBody>
      </p:sp>
      <p:cxnSp>
        <p:nvCxnSpPr>
          <p:cNvPr id="26" name="直接箭头连接符 25"/>
          <p:cNvCxnSpPr>
            <a:cxnSpLocks/>
            <a:stCxn id="18" idx="1"/>
          </p:cNvCxnSpPr>
          <p:nvPr>
            <p:custDataLst>
              <p:tags r:id="rId2"/>
            </p:custDataLst>
          </p:nvPr>
        </p:nvCxnSpPr>
        <p:spPr>
          <a:xfrm flipH="1">
            <a:off x="6589136" y="5773197"/>
            <a:ext cx="454747" cy="3470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3167DA1-E2B3-280A-F54C-3A1D888E5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8916" y="112697"/>
            <a:ext cx="4999153" cy="59441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F1AAAC-1425-5A47-DF81-2BA9AC91503E}"/>
              </a:ext>
            </a:extLst>
          </p:cNvPr>
          <p:cNvCxnSpPr/>
          <p:nvPr/>
        </p:nvCxnSpPr>
        <p:spPr>
          <a:xfrm flipH="1">
            <a:off x="7910004" y="612559"/>
            <a:ext cx="1908699" cy="81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/>
              <p:nvPr/>
            </p:nvSpPr>
            <p:spPr>
              <a:xfrm>
                <a:off x="7043883" y="5281956"/>
                <a:ext cx="4630253" cy="982481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4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spcBef>
                    <a:spcPts val="3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𝐻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))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达到了</m:t>
                    </m:r>
                  </m:oMath>
                </a14:m>
                <a:r>
                  <a:rPr lang="zh-CN" altLang="en-US" sz="1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贝叶斯最优错误率，说明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指数损失函数</a:t>
                </a:r>
                <a:r>
                  <a:rPr lang="zh-CN" altLang="en-US" sz="1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是分类任务原来</a:t>
                </a:r>
                <a:r>
                  <a:rPr lang="en-US" altLang="zh-CN" sz="1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0/1</a:t>
                </a:r>
                <a:r>
                  <a:rPr lang="zh-CN" altLang="en-US" sz="1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损失函数的一致的替代函数。</a:t>
                </a:r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83" y="5281956"/>
                <a:ext cx="4630253" cy="982481"/>
              </a:xfrm>
              <a:prstGeom prst="rect">
                <a:avLst/>
              </a:prstGeom>
              <a:blipFill>
                <a:blip r:embed="rId10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B50034F-9C48-D2A8-A587-95EC69771EC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8011462" y="4506846"/>
            <a:ext cx="1347548" cy="77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Boosting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– AdaBoost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权重更新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911860" y="1470025"/>
                <a:ext cx="10342880" cy="921385"/>
              </a:xfrm>
            </p:spPr>
            <p:txBody>
              <a:bodyPr>
                <a:noAutofit/>
              </a:bodyPr>
              <a:lstStyle/>
              <a:p>
                <a:pPr marL="457200" lvl="1" indent="457200">
                  <a:buNone/>
                </a:pPr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当基分类器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基于</m:t>
                    </m:r>
                  </m:oMath>
                </a14:m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产生后</m:t>
                    </m:r>
                  </m:oMath>
                </a14:m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，该基分类器的</a:t>
                </a:r>
                <a:r>
                  <a:rPr lang="zh-CN" altLang="en-US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应</m:t>
                    </m:r>
                  </m:oMath>
                </a14:m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最小化指数损失函数：</a:t>
                </a:r>
              </a:p>
            </p:txBody>
          </p:sp>
        </mc:Choice>
        <mc:Fallback xmlns="">
          <p:sp>
            <p:nvSpPr>
              <p:cNvPr id="6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860" y="1470025"/>
                <a:ext cx="10342880" cy="921385"/>
              </a:xfrm>
              <a:blipFill>
                <a:blip r:embed="rId8"/>
                <a:stretch>
                  <a:fillRect t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 txBox="1"/>
          <p:nvPr/>
        </p:nvSpPr>
        <p:spPr>
          <a:xfrm>
            <a:off x="1774518" y="4670184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令指数</a:t>
            </a: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损失函数的导数为</a:t>
            </a: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137" y="2484560"/>
            <a:ext cx="7517081" cy="19544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2678" y="4431593"/>
            <a:ext cx="2841314" cy="426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0663" y="5196576"/>
            <a:ext cx="4948041" cy="8460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3972" y="5278723"/>
            <a:ext cx="2118036" cy="74811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21250" y="2548255"/>
            <a:ext cx="1000760" cy="280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26" name="直接箭头连接符 25"/>
          <p:cNvCxnSpPr/>
          <p:nvPr>
            <p:custDataLst>
              <p:tags r:id="rId2"/>
            </p:custDataLst>
          </p:nvPr>
        </p:nvCxnSpPr>
        <p:spPr>
          <a:xfrm flipH="1">
            <a:off x="6003290" y="2680335"/>
            <a:ext cx="454660" cy="165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57950" y="2548255"/>
            <a:ext cx="1363980" cy="321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将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H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（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x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）带入</a:t>
            </a:r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 flipV="1">
            <a:off x="7395845" y="5652770"/>
            <a:ext cx="773430" cy="158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5B9E23-33AB-BF2F-1987-93E472FAFC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02845" y="6214928"/>
            <a:ext cx="2320290" cy="26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华文中宋" panose="02010600040101010101" charset="-122"/>
                <a:ea typeface="华文中宋" panose="02010600040101010101" charset="-122"/>
              </a:rPr>
              <a:t>当前机器学习器权重的调整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D01985-BE66-26BE-01C6-599FE903232A}"/>
              </a:ext>
            </a:extLst>
          </p:cNvPr>
          <p:cNvSpPr/>
          <p:nvPr/>
        </p:nvSpPr>
        <p:spPr>
          <a:xfrm>
            <a:off x="8166297" y="5140449"/>
            <a:ext cx="2383191" cy="93187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115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Boosting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– AdaBoost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分布更新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1259205" y="1438910"/>
                <a:ext cx="9132570" cy="1164590"/>
              </a:xfrm>
            </p:spPr>
            <p:txBody>
              <a:bodyPr>
                <a:noAutofit/>
              </a:bodyPr>
              <a:lstStyle/>
              <a:p>
                <a:pPr marL="0" indent="457200" fontAlgn="auto">
                  <a:lnSpc>
                    <a:spcPct val="140000"/>
                  </a:lnSpc>
                  <a:buNone/>
                </a:pPr>
                <a:r>
                  <a:rPr lang="en-US" altLang="zh-CN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   </a:t>
                </a:r>
                <a:r>
                  <a:rPr lang="zh-CN" altLang="en-US" sz="2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在获得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之后</m:t>
                    </m:r>
                  </m:oMath>
                </a14:m>
                <a:r>
                  <a:rPr lang="zh-CN" altLang="en-US" sz="2400" b="1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的样本分布进行调整</a:t>
                </a:r>
                <a:r>
                  <a:rPr lang="zh-CN" altLang="en-US" sz="2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，使得下一轮的基学习器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能纠正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的一些错误，</a:t>
                </a:r>
                <a:r>
                  <a:rPr lang="zh-CN" altLang="en-US" sz="2400" b="1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理想的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华文中宋" panose="02010600040101010101" charset="-122"/>
                            <a:cs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能纠正全部错误：</a:t>
                </a:r>
              </a:p>
            </p:txBody>
          </p:sp>
        </mc:Choice>
        <mc:Fallback xmlns="">
          <p:sp>
            <p:nvSpPr>
              <p:cNvPr id="6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9205" y="1438910"/>
                <a:ext cx="9132570" cy="116459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7F23AF1-5CA0-21BA-2E6D-0FB88198F4C2}"/>
              </a:ext>
            </a:extLst>
          </p:cNvPr>
          <p:cNvSpPr txBox="1">
            <a:spLocks/>
          </p:cNvSpPr>
          <p:nvPr/>
        </p:nvSpPr>
        <p:spPr>
          <a:xfrm>
            <a:off x="1494268" y="4605106"/>
            <a:ext cx="2641622" cy="32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</a:rPr>
              <a:t>最终的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样本分布更新公式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C5B51C-685C-5558-72FD-D11E686F248F}"/>
              </a:ext>
            </a:extLst>
          </p:cNvPr>
          <p:cNvSpPr txBox="1"/>
          <p:nvPr/>
        </p:nvSpPr>
        <p:spPr>
          <a:xfrm>
            <a:off x="2009787" y="3363659"/>
            <a:ext cx="2517825" cy="323543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</a:rPr>
              <a:t>则理想的基学习器：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D87918-DE03-4AA1-08F4-90A4C6EC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856" y="3235949"/>
            <a:ext cx="4601223" cy="578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E29C9F-112E-65E9-20F9-925BF28B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144" y="4254501"/>
            <a:ext cx="5071990" cy="2183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数据集介绍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8725" y="1691005"/>
            <a:ext cx="5986780" cy="4438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数据集：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train.txt     test.txt</a:t>
            </a:r>
          </a:p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训练集共有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98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个样本，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个输入变量，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个输出变量。</a:t>
            </a:r>
          </a:p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测试集共有 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10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个样本，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个输入变量，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个输出变量。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数据格式如右图：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15885" y="1517650"/>
            <a:ext cx="1499235" cy="4957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9381" y="2112400"/>
            <a:ext cx="8938846" cy="32246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编辑器：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Jupyter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Notebook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或 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Pycharm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可使用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numpy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pandas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matplotlib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等基础扩展包，建议使用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anaconda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安装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不可使用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sklearn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pytorch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等机器学习包</a:t>
            </a:r>
            <a:endParaRPr lang="en-US" altLang="zh-CN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>
              <a:buNone/>
            </a:pP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实验要求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5270"/>
            <a:ext cx="10172307" cy="4967605"/>
          </a:xfrm>
        </p:spPr>
        <p:txBody>
          <a:bodyPr>
            <a:normAutofit fontScale="95000"/>
          </a:bodyPr>
          <a:lstStyle/>
          <a:p>
            <a:pPr marL="514350" indent="-514350" fontAlgn="auto">
              <a:lnSpc>
                <a:spcPct val="140000"/>
              </a:lnSpc>
              <a:buAutoNum type="arabicPeriod"/>
            </a:pP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编程实现</a:t>
            </a:r>
            <a:r>
              <a:rPr lang="en-US" altLang="zh-CN" sz="21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Adaboost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，对所提供数据进行分类（任选基学习算法）</a:t>
            </a:r>
            <a:endParaRPr lang="en-US" altLang="zh-CN" sz="21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514350" indent="-514350" fontAlgn="auto">
              <a:lnSpc>
                <a:spcPct val="140000"/>
              </a:lnSpc>
              <a:buAutoNum type="arabicPeriod"/>
            </a:pP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训练集和测试集分别在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train.txt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test.txt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，数据形式为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[x1, x2, y]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，其中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x1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x2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为样本属性，</a:t>
            </a:r>
            <a:r>
              <a:rPr lang="en-US" altLang="zh-CN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</a:t>
            </a:r>
            <a:r>
              <a:rPr lang="zh-CN" altLang="en-US"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为对应类别</a:t>
            </a:r>
            <a:endParaRPr lang="en-US" altLang="zh-CN" sz="21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将得到的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Adaboost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应用到测试集进行测试并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输出测试集准确率</a:t>
            </a:r>
            <a:endParaRPr lang="en-US" altLang="zh-CN" sz="2000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 fontAlgn="auto">
              <a:lnSpc>
                <a:spcPct val="14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4. 4</a:t>
            </a:r>
            <a:r>
              <a:rPr sz="2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月</a:t>
            </a:r>
            <a:r>
              <a:rPr lang="en-US" sz="2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29</a:t>
            </a:r>
            <a:r>
              <a:rPr sz="2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日晚上12:00</a:t>
            </a: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将代码（.py或者.ipynb文件）、</a:t>
            </a:r>
            <a:r>
              <a:rPr sz="21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实验报告（pdf文件）一并打包上传至邮箱</a:t>
            </a: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</a:p>
          <a:p>
            <a:pPr marL="0" indent="0" fontAlgn="auto">
              <a:lnSpc>
                <a:spcPct val="125000"/>
              </a:lnSpc>
              <a:spcAft>
                <a:spcPts val="600"/>
              </a:spcAft>
              <a:buNone/>
            </a:pP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	邮箱：</a:t>
            </a:r>
            <a:r>
              <a:rPr lang="en-US" altLang="zh-CN" sz="21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lfs17371915413@163.com </a:t>
            </a:r>
            <a:endParaRPr lang="en-US" altLang="zh-CN" sz="21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indent="0" fontAlgn="auto">
              <a:lnSpc>
                <a:spcPct val="140000"/>
              </a:lnSpc>
              <a:buNone/>
            </a:pP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	</a:t>
            </a:r>
            <a:r>
              <a:rPr sz="21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压缩包和实验报告命名方式</a:t>
            </a: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</a:p>
          <a:p>
            <a:pPr marL="0" indent="0" fontAlgn="auto">
              <a:lnSpc>
                <a:spcPct val="140000"/>
              </a:lnSpc>
              <a:buNone/>
            </a:pPr>
            <a:r>
              <a:rPr sz="2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	实验序号_学号_姓名，例如：实验1_111702xxxxx_王xx</a:t>
            </a:r>
          </a:p>
          <a:p>
            <a:pPr marL="0" indent="0" fontAlgn="auto">
              <a:lnSpc>
                <a:spcPct val="140000"/>
              </a:lnSpc>
              <a:buNone/>
            </a:pPr>
            <a:endParaRPr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1121bdc-6c16-42f0-afb7-425c0b9bc322"/>
  <p:tag name="COMMONDATA" val="eyJoZGlkIjoiODViY2JkMjU3NGYzZTEwMzZmMGFkZWViYmNkYWU3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610</Words>
  <Application>Microsoft Office PowerPoint</Application>
  <PresentationFormat>宽屏</PresentationFormat>
  <Paragraphs>54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华文中宋</vt:lpstr>
      <vt:lpstr>Arial</vt:lpstr>
      <vt:lpstr>Cambria Math</vt:lpstr>
      <vt:lpstr>Times New Roman</vt:lpstr>
      <vt:lpstr>Office 主题​​</vt:lpstr>
      <vt:lpstr>实验：Adaboost</vt:lpstr>
      <vt:lpstr>PowerPoint 演示文稿</vt:lpstr>
      <vt:lpstr>Boosting – AdaBoost算法</vt:lpstr>
      <vt:lpstr>Boosting – AdaBoost指数损失函数</vt:lpstr>
      <vt:lpstr>Boosting – AdaBoost权重更新</vt:lpstr>
      <vt:lpstr>Boosting – AdaBoost分布更新</vt:lpstr>
      <vt:lpstr>数据集介绍</vt:lpstr>
      <vt:lpstr>实验环境</vt:lpstr>
      <vt:lpstr>实验要求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实验一：多元线性回归</dc:title>
  <dc:creator>袁 野</dc:creator>
  <cp:lastModifiedBy>福生 李</cp:lastModifiedBy>
  <cp:revision>77</cp:revision>
  <dcterms:created xsi:type="dcterms:W3CDTF">2020-04-27T02:56:00Z</dcterms:created>
  <dcterms:modified xsi:type="dcterms:W3CDTF">2024-04-15T05:14:59Z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86FF0064AE2544269D885E137100C624</vt:lpwstr>
  </property>
</Properties>
</file>